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00" r:id="rId3"/>
    <p:sldId id="257" r:id="rId4"/>
    <p:sldId id="305" r:id="rId5"/>
    <p:sldId id="310" r:id="rId6"/>
    <p:sldId id="311" r:id="rId7"/>
    <p:sldId id="306" r:id="rId8"/>
    <p:sldId id="307" r:id="rId9"/>
    <p:sldId id="259" r:id="rId10"/>
    <p:sldId id="314" r:id="rId11"/>
    <p:sldId id="315" r:id="rId12"/>
    <p:sldId id="293" r:id="rId13"/>
    <p:sldId id="316" r:id="rId14"/>
    <p:sldId id="317" r:id="rId15"/>
    <p:sldId id="299" r:id="rId16"/>
    <p:sldId id="278" r:id="rId17"/>
    <p:sldId id="262" r:id="rId18"/>
    <p:sldId id="302" r:id="rId19"/>
    <p:sldId id="303" r:id="rId20"/>
    <p:sldId id="279" r:id="rId21"/>
    <p:sldId id="313" r:id="rId22"/>
    <p:sldId id="301" r:id="rId23"/>
    <p:sldId id="2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84" autoAdjust="0"/>
    <p:restoredTop sz="99145" autoAdjust="0"/>
  </p:normalViewPr>
  <p:slideViewPr>
    <p:cSldViewPr snapToGrid="0">
      <p:cViewPr varScale="1">
        <p:scale>
          <a:sx n="44" d="100"/>
          <a:sy n="44" d="100"/>
        </p:scale>
        <p:origin x="67" y="29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58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86C27-81C4-4ADB-9532-0BCD12548740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50CEB-2EA9-40AD-B738-92EDF32227A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707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3DCE0-9208-46D0-8413-AEB6717F8442}" type="datetimeFigureOut">
              <a:rPr lang="fr-FR" smtClean="0"/>
              <a:t>07/04/2017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90FD2-470D-4541-8E06-F9AB634B28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3324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90FD2-470D-4541-8E06-F9AB634B28C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6663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90FD2-470D-4541-8E06-F9AB634B28C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605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90FD2-470D-4541-8E06-F9AB634B28C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60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90FD2-470D-4541-8E06-F9AB634B28C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60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90FD2-470D-4541-8E06-F9AB634B28C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605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90FD2-470D-4541-8E06-F9AB634B28C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605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90FD2-470D-4541-8E06-F9AB634B28C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605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90FD2-470D-4541-8E06-F9AB634B28C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605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90FD2-470D-4541-8E06-F9AB634B28C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605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90FD2-470D-4541-8E06-F9AB634B28C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605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090FD2-470D-4541-8E06-F9AB634B28C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7605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F0CB6-2E5D-4F70-AFED-48F170BD8DC7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0A80-D636-4CCE-A709-D8D000BE966C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42C1A-E83E-4CA7-96B3-DD20C131E9A3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DD4F-20DC-4152-82A2-86AD2AD292C7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C781-40F1-4031-B43C-125F0A60A13F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3437A-03AF-41D5-B3E4-6B03D667EA13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C0C53-6601-4F89-BF0F-B6D8B6D038FF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6469-5341-4E4B-A5DF-0CDA3CD7DA2C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6831D-8B47-4B24-AA8F-CF651EE7B4B5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0F8F-E68A-46C1-89B4-7F1D6A2A3BD8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2D71-1E01-4FC5-A087-8FAAC19CC1F3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E2592-B352-43A9-A071-B11E95FC4CFC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2C8F8-A552-4A05-B952-977701B28773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E66C9-576A-4479-8AD3-14CD3C026729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1F38-0FF9-49B1-AC24-1491AEFFE98F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87653-0610-4FB4-A005-EAA604EFFD1F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BEB9B-F364-460F-8708-FEC856B6A09F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B5B8250-8EFD-463F-B2F2-CD9CFF528FF6}" type="datetime1">
              <a:rPr lang="en-US" smtClean="0"/>
              <a:t>4/7/2017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on%20film.wmv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83171" y="1698171"/>
            <a:ext cx="8825658" cy="1398455"/>
          </a:xfrm>
        </p:spPr>
        <p:txBody>
          <a:bodyPr/>
          <a:lstStyle/>
          <a:p>
            <a:pPr algn="ctr"/>
            <a:r>
              <a:rPr lang="fr-FR" sz="6000" dirty="0"/>
              <a:t>Projet </a:t>
            </a:r>
            <a:r>
              <a:rPr lang="fr-FR" sz="6000" dirty="0" err="1" smtClean="0"/>
              <a:t>Museom</a:t>
            </a:r>
            <a:r>
              <a:rPr lang="fr-FR" sz="6000" dirty="0" smtClean="0"/>
              <a:t> </a:t>
            </a:r>
            <a:r>
              <a:rPr lang="fr-FR" sz="6000" dirty="0"/>
              <a:t>Montélimar 2017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83171" y="6158311"/>
            <a:ext cx="8825658" cy="429102"/>
          </a:xfrm>
        </p:spPr>
        <p:txBody>
          <a:bodyPr/>
          <a:lstStyle/>
          <a:p>
            <a:pPr algn="ctr"/>
            <a:r>
              <a:rPr lang="fr-FR" dirty="0" err="1"/>
              <a:t>Mordohay</a:t>
            </a:r>
            <a:r>
              <a:rPr lang="fr-FR" dirty="0"/>
              <a:t>, </a:t>
            </a:r>
            <a:r>
              <a:rPr lang="fr-FR" dirty="0" err="1"/>
              <a:t>brisac</a:t>
            </a:r>
            <a:r>
              <a:rPr lang="fr-FR" dirty="0"/>
              <a:t>, </a:t>
            </a:r>
            <a:r>
              <a:rPr lang="fr-FR" dirty="0" err="1"/>
              <a:t>jourdan</a:t>
            </a:r>
            <a:r>
              <a:rPr lang="fr-FR" dirty="0"/>
              <a:t>, </a:t>
            </a:r>
            <a:r>
              <a:rPr lang="fr-FR" dirty="0" err="1"/>
              <a:t>boureau</a:t>
            </a:r>
            <a:r>
              <a:rPr lang="fr-FR" dirty="0"/>
              <a:t>, </a:t>
            </a:r>
            <a:r>
              <a:rPr lang="fr-FR" dirty="0" err="1"/>
              <a:t>lapchik</a:t>
            </a:r>
            <a:r>
              <a:rPr lang="fr-FR" dirty="0"/>
              <a:t>, </a:t>
            </a:r>
            <a:r>
              <a:rPr lang="fr-FR" dirty="0" err="1"/>
              <a:t>logut</a:t>
            </a:r>
            <a:endParaRPr lang="fr-FR" dirty="0"/>
          </a:p>
        </p:txBody>
      </p:sp>
      <p:pic>
        <p:nvPicPr>
          <p:cNvPr id="1026" name="Picture 2" descr="g:\Bureau\unspecifi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154" y="3231170"/>
            <a:ext cx="3438933" cy="2453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g:\Bureau\logo-ug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52" y="6024932"/>
            <a:ext cx="1066801" cy="6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B) Modélisation des constats dans l’application</a:t>
            </a:r>
          </a:p>
        </p:txBody>
      </p:sp>
      <p:pic>
        <p:nvPicPr>
          <p:cNvPr id="13" name="Picture 2" descr="C:\Users\Utilisateur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7" name="Rectangle 16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II.  Les résultats obtenus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0" y="176781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Menu principal</a:t>
            </a:r>
          </a:p>
          <a:p>
            <a:pPr algn="ctr"/>
            <a:endParaRPr lang="fr-FR" sz="2400" dirty="0"/>
          </a:p>
        </p:txBody>
      </p:sp>
      <p:pic>
        <p:nvPicPr>
          <p:cNvPr id="2050" name="Picture 2" descr="g:\Bureau\doc finaux\device-2017-04-06-1050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192" y="2368056"/>
            <a:ext cx="6397613" cy="399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6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B) Modélisation des constats dans l’application</a:t>
            </a:r>
          </a:p>
        </p:txBody>
      </p:sp>
      <p:pic>
        <p:nvPicPr>
          <p:cNvPr id="13" name="Picture 2" descr="C:\Users\Utilisateur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7" name="Rectangle 16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II.  Les résultats obtenus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0" y="176781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Choix du type de constat lors de la création</a:t>
            </a:r>
            <a:endParaRPr lang="fr-FR" sz="24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:\Bureau\Code projet\selectReportTyp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901" y="2460523"/>
            <a:ext cx="5954198" cy="372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53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B) Modélisation des constats dans l’application</a:t>
            </a:r>
          </a:p>
        </p:txBody>
      </p:sp>
      <p:pic>
        <p:nvPicPr>
          <p:cNvPr id="13" name="Picture 2" descr="C:\Users\Utilisateur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7" name="Rectangle 16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II.  Les résultats obtenus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124200" y="1898449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Création d’un constat</a:t>
            </a:r>
          </a:p>
          <a:p>
            <a:pPr algn="ctr"/>
            <a:endParaRPr lang="fr-FR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262" y="2766519"/>
            <a:ext cx="4439875" cy="2774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:\Bureau\Code projet\sculptur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407" y="2810582"/>
            <a:ext cx="4298873" cy="268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7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B) Modélisation des constats dans l’application</a:t>
            </a:r>
          </a:p>
        </p:txBody>
      </p:sp>
      <p:pic>
        <p:nvPicPr>
          <p:cNvPr id="13" name="Picture 2" descr="C:\Users\Utilisateur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7" name="Rectangle 16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II.  Les résultats obtenus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124200" y="1898449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Création d’un constat</a:t>
            </a:r>
          </a:p>
          <a:p>
            <a:pPr algn="ctr"/>
            <a:endParaRPr lang="fr-FR" sz="24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g:\Bureau\Code projet\Peintu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2620198"/>
            <a:ext cx="5096826" cy="31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:\Bureau\Code projet\Dess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344" y="2656993"/>
            <a:ext cx="4979081" cy="3111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8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B) Modélisation des constats dans l’application</a:t>
            </a:r>
          </a:p>
        </p:txBody>
      </p:sp>
      <p:pic>
        <p:nvPicPr>
          <p:cNvPr id="13" name="Picture 2" descr="C:\Users\Utilisateur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7" name="Rectangle 16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II.  Les résultats obtenus 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3124200" y="1898449"/>
            <a:ext cx="594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Création d’un constat</a:t>
            </a:r>
          </a:p>
          <a:p>
            <a:pPr algn="ctr"/>
            <a:endParaRPr lang="fr-FR" sz="24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:\Bureau\Code projet\autr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039" y="2729445"/>
            <a:ext cx="5523922" cy="34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94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B) Modélisation des constats dans l’application</a:t>
            </a:r>
          </a:p>
        </p:txBody>
      </p:sp>
      <p:pic>
        <p:nvPicPr>
          <p:cNvPr id="13" name="Picture 2" descr="C:\Users\Utilisateur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7" name="Rectangle 16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II.  Les résultats obtenus 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0" y="2479020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Consultation</a:t>
            </a:r>
          </a:p>
          <a:p>
            <a:pPr algn="ctr"/>
            <a:endParaRPr lang="fr-FR" sz="2400" dirty="0"/>
          </a:p>
        </p:txBody>
      </p:sp>
      <p:sp>
        <p:nvSpPr>
          <p:cNvPr id="22" name="ZoneTexte 21"/>
          <p:cNvSpPr txBox="1"/>
          <p:nvPr/>
        </p:nvSpPr>
        <p:spPr>
          <a:xfrm>
            <a:off x="6248400" y="2479019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Suppression</a:t>
            </a:r>
            <a:endParaRPr lang="fr-FR" sz="2400" dirty="0"/>
          </a:p>
        </p:txBody>
      </p:sp>
      <p:pic>
        <p:nvPicPr>
          <p:cNvPr id="3074" name="Picture 2" descr="g:\Bureau\doc finaux\device-2017-04-06-10545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3" y="3055938"/>
            <a:ext cx="4766531" cy="297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:\Supressi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674" y="3019112"/>
            <a:ext cx="4825452" cy="301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9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C) Les différents types de formulaires</a:t>
            </a:r>
          </a:p>
        </p:txBody>
      </p:sp>
      <p:pic>
        <p:nvPicPr>
          <p:cNvPr id="21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23" name="ZoneTexte 22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20" name="Rectangle 19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II.  Les résultats obtenus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0" y="2479020"/>
            <a:ext cx="1214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Une liste déroulante</a:t>
            </a:r>
          </a:p>
          <a:p>
            <a:pPr algn="ctr"/>
            <a:endParaRPr lang="fr-FR" sz="2400" dirty="0"/>
          </a:p>
        </p:txBody>
      </p:sp>
      <p:pic>
        <p:nvPicPr>
          <p:cNvPr id="8194" name="Picture 2" descr="g:\Bureau\Capture\selectReportTy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893" y="3094449"/>
            <a:ext cx="5764213" cy="360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13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D</a:t>
            </a:r>
            <a:r>
              <a:rPr lang="fr-FR" sz="2800" dirty="0" smtClean="0"/>
              <a:t>) </a:t>
            </a:r>
            <a:r>
              <a:rPr lang="fr-FR" sz="2800" dirty="0"/>
              <a:t>Identification des dégradation sur les photos</a:t>
            </a:r>
          </a:p>
        </p:txBody>
      </p:sp>
      <p:pic>
        <p:nvPicPr>
          <p:cNvPr id="11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21" name="Rectangle 20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 smtClean="0"/>
              <a:t>I. Déroulement de la phase de développement</a:t>
            </a:r>
            <a:endParaRPr lang="fr-FR" sz="2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0" y="2479020"/>
            <a:ext cx="1214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Menu des calques</a:t>
            </a:r>
          </a:p>
          <a:p>
            <a:pPr algn="ctr"/>
            <a:endParaRPr lang="fr-FR" sz="2400" dirty="0"/>
          </a:p>
        </p:txBody>
      </p:sp>
      <p:pic>
        <p:nvPicPr>
          <p:cNvPr id="5122" name="Picture 2" descr="g:\Bureau\Capture\calqueFir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39" y="3119016"/>
            <a:ext cx="5417522" cy="33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53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D</a:t>
            </a:r>
            <a:r>
              <a:rPr lang="fr-FR" sz="2800" dirty="0" smtClean="0"/>
              <a:t>) </a:t>
            </a:r>
            <a:r>
              <a:rPr lang="fr-FR" sz="2800" dirty="0"/>
              <a:t>Identification des dégradation sur les photos</a:t>
            </a:r>
          </a:p>
        </p:txBody>
      </p:sp>
      <p:pic>
        <p:nvPicPr>
          <p:cNvPr id="11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21" name="Rectangle 20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II.  Les résultats obtenus 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0" y="2479020"/>
            <a:ext cx="1214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Menu des légendes</a:t>
            </a:r>
          </a:p>
          <a:p>
            <a:pPr algn="ctr"/>
            <a:endParaRPr lang="fr-FR" sz="2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g:\Bureau\Capture\legendView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239" y="3119016"/>
            <a:ext cx="5417522" cy="33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33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D</a:t>
            </a:r>
            <a:r>
              <a:rPr lang="fr-FR" sz="2800" dirty="0" smtClean="0"/>
              <a:t>) </a:t>
            </a:r>
            <a:r>
              <a:rPr lang="fr-FR" sz="2800" dirty="0"/>
              <a:t>Identification des dégradation sur les photos</a:t>
            </a:r>
          </a:p>
        </p:txBody>
      </p:sp>
      <p:pic>
        <p:nvPicPr>
          <p:cNvPr id="11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21" name="Rectangle 20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 smtClean="0"/>
              <a:t>I. Déroulement de la phase de développement</a:t>
            </a:r>
            <a:endParaRPr lang="fr-FR" sz="2400" dirty="0"/>
          </a:p>
        </p:txBody>
      </p:sp>
      <p:sp>
        <p:nvSpPr>
          <p:cNvPr id="25" name="ZoneTexte 24"/>
          <p:cNvSpPr txBox="1"/>
          <p:nvPr/>
        </p:nvSpPr>
        <p:spPr>
          <a:xfrm>
            <a:off x="-1" y="1648023"/>
            <a:ext cx="1214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Choix d’une couleur</a:t>
            </a:r>
          </a:p>
          <a:p>
            <a:pPr algn="ctr"/>
            <a:endParaRPr lang="fr-FR" sz="2400" dirty="0"/>
          </a:p>
        </p:txBody>
      </p:sp>
      <p:pic>
        <p:nvPicPr>
          <p:cNvPr id="7170" name="Picture 2" descr="g:\Bureau\Capture\chooseCol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243" y="2479020"/>
            <a:ext cx="5457731" cy="341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92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 txBox="1">
            <a:spLocks/>
          </p:cNvSpPr>
          <p:nvPr/>
        </p:nvSpPr>
        <p:spPr>
          <a:xfrm>
            <a:off x="1" y="428968"/>
            <a:ext cx="12192000" cy="14005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 smtClean="0"/>
              <a:t>Introduction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2539998" y="2066307"/>
            <a:ext cx="7077693" cy="15682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fr-FR" sz="2400" dirty="0" smtClean="0"/>
              <a:t>Musée d'Art Contemporain Saint-Martin</a:t>
            </a:r>
          </a:p>
          <a:p>
            <a:pPr algn="ctr"/>
            <a:r>
              <a:rPr lang="fr-FR" dirty="0" smtClean="0"/>
              <a:t>1 Avenue Saint-Martin, 26200 Montélimar</a:t>
            </a:r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/>
          </a:p>
        </p:txBody>
      </p:sp>
      <p:pic>
        <p:nvPicPr>
          <p:cNvPr id="13" name="Picture 3" descr="C:\Users\Utilisateur\Desktop\Capture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4" r="10132"/>
          <a:stretch/>
        </p:blipFill>
        <p:spPr bwMode="auto">
          <a:xfrm>
            <a:off x="6209475" y="3088901"/>
            <a:ext cx="5131460" cy="2504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g:\Bureau\1836524-diaporama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0" b="10044"/>
          <a:stretch/>
        </p:blipFill>
        <p:spPr bwMode="auto">
          <a:xfrm>
            <a:off x="829733" y="3088901"/>
            <a:ext cx="5130358" cy="2504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10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E</a:t>
            </a:r>
            <a:r>
              <a:rPr lang="fr-FR" sz="2800" dirty="0" smtClean="0"/>
              <a:t>) </a:t>
            </a:r>
            <a:r>
              <a:rPr lang="fr-FR" sz="2800" dirty="0"/>
              <a:t>Signature et exportation PDF </a:t>
            </a:r>
          </a:p>
        </p:txBody>
      </p:sp>
      <p:pic>
        <p:nvPicPr>
          <p:cNvPr id="10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6" name="Rectangle 15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II.  Les résultats obtenus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4526" y="1674129"/>
            <a:ext cx="1214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Validation et sauvegarde</a:t>
            </a:r>
          </a:p>
          <a:p>
            <a:pPr algn="ctr"/>
            <a:endParaRPr lang="fr-FR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:\Bureau\doc finaux\device-2017-04-06-1056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170" y="2698610"/>
            <a:ext cx="5573259" cy="348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78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E</a:t>
            </a:r>
            <a:r>
              <a:rPr lang="fr-FR" sz="2800" dirty="0" smtClean="0"/>
              <a:t>) </a:t>
            </a:r>
            <a:r>
              <a:rPr lang="fr-FR" sz="2800" dirty="0"/>
              <a:t>Signature et exportation PDF </a:t>
            </a:r>
          </a:p>
        </p:txBody>
      </p:sp>
      <p:pic>
        <p:nvPicPr>
          <p:cNvPr id="10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6" name="Rectangle 15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II.  Les résultats obtenus 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44526" y="1674129"/>
            <a:ext cx="1214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Visualisation du Constat PDF</a:t>
            </a:r>
          </a:p>
          <a:p>
            <a:pPr algn="ctr"/>
            <a:endParaRPr lang="fr-FR" sz="24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87" y="2645734"/>
            <a:ext cx="4246626" cy="258420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504" y="2505126"/>
            <a:ext cx="3045714" cy="319020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077" y="2818460"/>
            <a:ext cx="3676064" cy="22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10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9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III. Démonstration vidéo</a:t>
            </a:r>
            <a:endParaRPr lang="fr-FR" sz="1200" dirty="0"/>
          </a:p>
        </p:txBody>
      </p:sp>
      <p:pic>
        <p:nvPicPr>
          <p:cNvPr id="1027" name="Picture 3" descr="g:\Bureau\play-156984_960_720.png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0000"/>
                    </a14:imgEffect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519" y="1380505"/>
            <a:ext cx="4416961" cy="441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60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56660" y="678349"/>
            <a:ext cx="5078681" cy="782316"/>
          </a:xfrm>
        </p:spPr>
        <p:txBody>
          <a:bodyPr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22730" y="1480457"/>
            <a:ext cx="8946541" cy="4922321"/>
          </a:xfrm>
        </p:spPr>
        <p:txBody>
          <a:bodyPr/>
          <a:lstStyle/>
          <a:p>
            <a:pPr marL="0" indent="0" algn="ctr">
              <a:buNone/>
            </a:pPr>
            <a:r>
              <a:rPr lang="fr-FR" sz="2400" dirty="0"/>
              <a:t>Un projet très </a:t>
            </a:r>
            <a:r>
              <a:rPr lang="fr-FR" sz="2400" dirty="0" smtClean="0"/>
              <a:t>formateur pour la suite :</a:t>
            </a:r>
          </a:p>
          <a:p>
            <a:pPr marL="0" indent="0" algn="ctr">
              <a:buNone/>
            </a:pPr>
            <a:endParaRPr lang="fr-FR" sz="2400" dirty="0"/>
          </a:p>
          <a:p>
            <a:endParaRPr lang="fr-FR" dirty="0" smtClean="0"/>
          </a:p>
          <a:p>
            <a:pPr lvl="2">
              <a:buClr>
                <a:srgbClr val="ACD433"/>
              </a:buClr>
            </a:pPr>
            <a:r>
              <a:rPr lang="fr-FR" sz="1800" dirty="0">
                <a:solidFill>
                  <a:prstClr val="white"/>
                </a:solidFill>
              </a:rPr>
              <a:t>A</a:t>
            </a:r>
            <a:r>
              <a:rPr lang="fr-FR" sz="1800" dirty="0" smtClean="0">
                <a:solidFill>
                  <a:prstClr val="white"/>
                </a:solidFill>
              </a:rPr>
              <a:t>pporter une solution concrète  et adaptée aux besoins d’un client</a:t>
            </a:r>
          </a:p>
          <a:p>
            <a:pPr lvl="2">
              <a:buClr>
                <a:srgbClr val="ACD433"/>
              </a:buClr>
            </a:pPr>
            <a:endParaRPr lang="fr-FR" dirty="0" smtClean="0"/>
          </a:p>
          <a:p>
            <a:pPr lvl="2"/>
            <a:r>
              <a:rPr lang="fr-FR" sz="1800" dirty="0" smtClean="0"/>
              <a:t>Formation  riche et complète sur la programmation Android</a:t>
            </a:r>
            <a:endParaRPr lang="fr-FR" sz="1800" dirty="0"/>
          </a:p>
          <a:p>
            <a:pPr lvl="2"/>
            <a:endParaRPr lang="fr-FR" sz="1800" dirty="0"/>
          </a:p>
          <a:p>
            <a:pPr lvl="2"/>
            <a:r>
              <a:rPr lang="fr-FR" sz="1800" dirty="0"/>
              <a:t>P</a:t>
            </a:r>
            <a:r>
              <a:rPr lang="fr-FR" sz="1800" dirty="0" smtClean="0"/>
              <a:t>erspectives d’évolution :</a:t>
            </a:r>
          </a:p>
          <a:p>
            <a:pPr lvl="4"/>
            <a:r>
              <a:rPr lang="fr-FR" dirty="0"/>
              <a:t>compléter un constat </a:t>
            </a:r>
            <a:r>
              <a:rPr lang="fr-FR" dirty="0" smtClean="0"/>
              <a:t>pré-rempli</a:t>
            </a:r>
          </a:p>
          <a:p>
            <a:pPr lvl="4"/>
            <a:r>
              <a:rPr lang="fr-FR" dirty="0" smtClean="0"/>
              <a:t>Utiliser le scan d’un code-barres pour pré-remplir le constat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8" name="ZoneTexte 7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9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428968"/>
            <a:ext cx="12192000" cy="1400530"/>
          </a:xfrm>
        </p:spPr>
        <p:txBody>
          <a:bodyPr/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938" y="2101934"/>
            <a:ext cx="11646062" cy="3467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600" dirty="0" smtClean="0"/>
              <a:t>I.		Déroulement </a:t>
            </a:r>
            <a:r>
              <a:rPr lang="fr-FR" sz="3600" dirty="0"/>
              <a:t>de la phase de développement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3600" dirty="0" smtClean="0"/>
              <a:t>II.		Les </a:t>
            </a:r>
            <a:r>
              <a:rPr lang="fr-FR" sz="3600" dirty="0"/>
              <a:t>résultats obtenus </a:t>
            </a:r>
          </a:p>
          <a:p>
            <a:pPr marL="0" indent="0">
              <a:buNone/>
            </a:pPr>
            <a:endParaRPr lang="fr-FR" sz="1800" dirty="0"/>
          </a:p>
          <a:p>
            <a:pPr marL="0" indent="0">
              <a:buNone/>
            </a:pPr>
            <a:r>
              <a:rPr lang="fr-FR" sz="3600" dirty="0" smtClean="0"/>
              <a:t>III.		Démonstration vidéo</a:t>
            </a:r>
            <a:endParaRPr lang="fr-FR" sz="1800" dirty="0"/>
          </a:p>
          <a:p>
            <a:pPr algn="ctr"/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7" name="ZoneTexte 6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2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 smtClean="0"/>
              <a:t>I. Déroulement de la phase de développement</a:t>
            </a:r>
            <a:endParaRPr lang="fr-FR" sz="2400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 smtClean="0"/>
              <a:t>A)Construction du diagramme de classes</a:t>
            </a:r>
            <a:endParaRPr lang="fr-FR" sz="2800" dirty="0"/>
          </a:p>
        </p:txBody>
      </p:sp>
      <p:pic>
        <p:nvPicPr>
          <p:cNvPr id="13" name="Picture 2" descr="C:\Users\Utilisateur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93" y="1510880"/>
            <a:ext cx="5931413" cy="435289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846286" y="6181897"/>
            <a:ext cx="436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Représentation des constats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912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 smtClean="0"/>
              <a:t>I. Déroulement de la phase de développement</a:t>
            </a:r>
            <a:endParaRPr lang="fr-FR" sz="2400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 smtClean="0"/>
              <a:t>A)Construction du diagramme de classes</a:t>
            </a:r>
            <a:endParaRPr lang="fr-FR" sz="2800" dirty="0"/>
          </a:p>
        </p:txBody>
      </p:sp>
      <p:pic>
        <p:nvPicPr>
          <p:cNvPr id="13" name="Picture 2" descr="C:\Users\Utilisateur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171" y="2068059"/>
            <a:ext cx="6255657" cy="383750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585029" y="6181897"/>
            <a:ext cx="506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système d’authentification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71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 smtClean="0"/>
              <a:t>I. Déroulement de la phase de développement</a:t>
            </a:r>
            <a:endParaRPr lang="fr-FR" sz="2400" dirty="0"/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 smtClean="0"/>
              <a:t>A)Construction du diagramme de classes</a:t>
            </a:r>
            <a:endParaRPr lang="fr-FR" sz="2800" dirty="0"/>
          </a:p>
        </p:txBody>
      </p:sp>
      <p:pic>
        <p:nvPicPr>
          <p:cNvPr id="13" name="Picture 2" descr="C:\Users\Utilisateur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21" y="1533521"/>
            <a:ext cx="5640779" cy="4574535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701143" y="6348068"/>
            <a:ext cx="505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Mise en œuvre du Pattern Command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78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 smtClean="0"/>
              <a:t>A) Fonctionnalités</a:t>
            </a:r>
            <a:endParaRPr lang="fr-FR" sz="2800" dirty="0"/>
          </a:p>
        </p:txBody>
      </p:sp>
      <p:pic>
        <p:nvPicPr>
          <p:cNvPr id="10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9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I. Déroulement de la phase de développement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128156" y="2595803"/>
            <a:ext cx="487538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Inscription, connexion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Création de constats de différents types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Consultation de l’ensemble des constats</a:t>
            </a:r>
            <a:endParaRPr lang="fr-FR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Consultation des champs d’un constat et ajout de photos dynamique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Identification des dégradations sur une photo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Signature électronique d’un constat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Exportation en format PDF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…</a:t>
            </a:r>
            <a:endParaRPr lang="fr-FR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6733308" y="2755460"/>
            <a:ext cx="54586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Gestion des droits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Verrouillage d’un constat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Modification d’un constat existant</a:t>
            </a:r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… </a:t>
            </a:r>
            <a:endParaRPr lang="fr-FR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0" y="1992791"/>
            <a:ext cx="6073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Achevées </a:t>
            </a:r>
          </a:p>
          <a:p>
            <a:pPr algn="ctr"/>
            <a:endParaRPr lang="fr-FR" sz="2400" dirty="0"/>
          </a:p>
        </p:txBody>
      </p:sp>
      <p:sp>
        <p:nvSpPr>
          <p:cNvPr id="17" name="ZoneTexte 16"/>
          <p:cNvSpPr txBox="1"/>
          <p:nvPr/>
        </p:nvSpPr>
        <p:spPr>
          <a:xfrm>
            <a:off x="6003541" y="1992791"/>
            <a:ext cx="6073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Inachevées</a:t>
            </a:r>
          </a:p>
          <a:p>
            <a:pPr algn="ctr"/>
            <a:endParaRPr lang="fr-FR" sz="24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77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B</a:t>
            </a:r>
            <a:r>
              <a:rPr lang="fr-FR" sz="2800" dirty="0" smtClean="0"/>
              <a:t>) Difficultés rencontrées et solutions</a:t>
            </a:r>
            <a:endParaRPr lang="fr-FR" sz="2800" dirty="0"/>
          </a:p>
        </p:txBody>
      </p:sp>
      <p:pic>
        <p:nvPicPr>
          <p:cNvPr id="10" name="Picture 2" descr="C:\Users\Utilisateur\Desktop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9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I. Déroulement de la phase de développement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128156" y="2755460"/>
            <a:ext cx="1054095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 smtClean="0"/>
              <a:t>Sauvegarde des photos</a:t>
            </a:r>
          </a:p>
          <a:p>
            <a:pPr lvl="1" algn="ctr">
              <a:buClr>
                <a:schemeClr val="accent1"/>
              </a:buClr>
            </a:pPr>
            <a:r>
              <a:rPr lang="fr-FR" dirty="0" smtClean="0"/>
              <a:t>Utiliser le stockage externe</a:t>
            </a:r>
          </a:p>
          <a:p>
            <a:pPr lvl="1" algn="ctr">
              <a:buClr>
                <a:schemeClr val="accent1"/>
              </a:buClr>
            </a:pPr>
            <a:endParaRPr lang="fr-FR" dirty="0" smtClean="0"/>
          </a:p>
          <a:p>
            <a:pPr lvl="1" algn="ctr">
              <a:buClr>
                <a:schemeClr val="accent1"/>
              </a:buClr>
            </a:pPr>
            <a:endParaRPr lang="fr-FR" dirty="0" smtClean="0"/>
          </a:p>
          <a:p>
            <a:pPr marL="285750" indent="-285750" algn="ctr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fr-FR" dirty="0"/>
              <a:t>C</a:t>
            </a:r>
            <a:r>
              <a:rPr lang="fr-FR" dirty="0" smtClean="0"/>
              <a:t>réation de la vue d’édition d’image</a:t>
            </a:r>
          </a:p>
          <a:p>
            <a:pPr lvl="1" algn="ctr">
              <a:buClr>
                <a:schemeClr val="accent1"/>
              </a:buClr>
            </a:pPr>
            <a:r>
              <a:rPr lang="fr-FR" dirty="0" smtClean="0"/>
              <a:t>Etudier la documentation de façon approfondie</a:t>
            </a:r>
            <a:endParaRPr lang="fr-FR" dirty="0"/>
          </a:p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8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440379" y="0"/>
            <a:ext cx="7311242" cy="51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re 5"/>
          <p:cNvSpPr txBox="1">
            <a:spLocks/>
          </p:cNvSpPr>
          <p:nvPr/>
        </p:nvSpPr>
        <p:spPr>
          <a:xfrm>
            <a:off x="0" y="30524"/>
            <a:ext cx="12192000" cy="8035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400" dirty="0"/>
              <a:t>II.  Les résultats obtenus 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0" y="938150"/>
            <a:ext cx="12192000" cy="595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2800" dirty="0"/>
              <a:t>A) Page de connexion</a:t>
            </a:r>
          </a:p>
        </p:txBody>
      </p:sp>
      <p:pic>
        <p:nvPicPr>
          <p:cNvPr id="13" name="Picture 2" descr="C:\Users\Utilisateur\Desktop\Cap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44" y="6181897"/>
            <a:ext cx="567589" cy="51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829733" y="6181897"/>
            <a:ext cx="3420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IUT Valence</a:t>
            </a:r>
          </a:p>
          <a:p>
            <a:r>
              <a:rPr lang="fr-FR" sz="1200" dirty="0" smtClean="0"/>
              <a:t>Projet 2</a:t>
            </a:r>
            <a:r>
              <a:rPr lang="fr-FR" sz="1200" baseline="30000" dirty="0" smtClean="0"/>
              <a:t>ème</a:t>
            </a:r>
            <a:r>
              <a:rPr lang="fr-FR" sz="1200" dirty="0" smtClean="0"/>
              <a:t> année</a:t>
            </a:r>
            <a:endParaRPr lang="fr-FR" sz="12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190739" y="6366563"/>
            <a:ext cx="9567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2016-2017</a:t>
            </a:r>
            <a:endParaRPr lang="fr-FR" sz="1200" dirty="0"/>
          </a:p>
        </p:txBody>
      </p:sp>
      <p:sp>
        <p:nvSpPr>
          <p:cNvPr id="17" name="ZoneTexte 16"/>
          <p:cNvSpPr txBox="1"/>
          <p:nvPr/>
        </p:nvSpPr>
        <p:spPr>
          <a:xfrm>
            <a:off x="0" y="2479020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Configuration à la première utilisation</a:t>
            </a:r>
          </a:p>
          <a:p>
            <a:pPr algn="ctr"/>
            <a:endParaRPr lang="fr-FR" sz="2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6097979" y="2479020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Connexion à un compte</a:t>
            </a:r>
          </a:p>
          <a:p>
            <a:pPr algn="ctr"/>
            <a:endParaRPr lang="fr-FR" sz="2400" dirty="0"/>
          </a:p>
        </p:txBody>
      </p:sp>
      <p:pic>
        <p:nvPicPr>
          <p:cNvPr id="3074" name="Picture 2" descr="g:\Bureau\Capture\FirstRu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97" y="3120012"/>
            <a:ext cx="4679205" cy="292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:\Bureau\doc finaux\device-2017-04-06-1055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15" y="3146936"/>
            <a:ext cx="4636127" cy="289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52166" y="6312853"/>
            <a:ext cx="538572" cy="384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5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887</TotalTime>
  <Words>599</Words>
  <Application>Microsoft Office PowerPoint</Application>
  <PresentationFormat>Grand écran</PresentationFormat>
  <Paragraphs>203</Paragraphs>
  <Slides>23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Wingdings</vt:lpstr>
      <vt:lpstr>Wingdings 3</vt:lpstr>
      <vt:lpstr>Ion</vt:lpstr>
      <vt:lpstr>Projet Museom Montélimar 2017</vt:lpstr>
      <vt:lpstr>Présentation PowerPoint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Musée 2017</dc:title>
  <dc:creator>William</dc:creator>
  <cp:lastModifiedBy>William</cp:lastModifiedBy>
  <cp:revision>158</cp:revision>
  <dcterms:created xsi:type="dcterms:W3CDTF">2016-12-11T20:03:45Z</dcterms:created>
  <dcterms:modified xsi:type="dcterms:W3CDTF">2017-04-07T06:00:16Z</dcterms:modified>
</cp:coreProperties>
</file>